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33"/>
  </p:notesMasterIdLst>
  <p:sldIdLst>
    <p:sldId id="258" r:id="rId2"/>
    <p:sldId id="263" r:id="rId3"/>
    <p:sldId id="264" r:id="rId4"/>
    <p:sldId id="790" r:id="rId5"/>
    <p:sldId id="825" r:id="rId6"/>
    <p:sldId id="826" r:id="rId7"/>
    <p:sldId id="584" r:id="rId8"/>
    <p:sldId id="595" r:id="rId9"/>
    <p:sldId id="596" r:id="rId10"/>
    <p:sldId id="597" r:id="rId11"/>
    <p:sldId id="598" r:id="rId12"/>
    <p:sldId id="599" r:id="rId13"/>
    <p:sldId id="600" r:id="rId14"/>
    <p:sldId id="601" r:id="rId15"/>
    <p:sldId id="602" r:id="rId16"/>
    <p:sldId id="828" r:id="rId17"/>
    <p:sldId id="829" r:id="rId18"/>
    <p:sldId id="830" r:id="rId19"/>
    <p:sldId id="271" r:id="rId20"/>
    <p:sldId id="281" r:id="rId21"/>
    <p:sldId id="288" r:id="rId22"/>
    <p:sldId id="287" r:id="rId23"/>
    <p:sldId id="831" r:id="rId24"/>
    <p:sldId id="783" r:id="rId25"/>
    <p:sldId id="788" r:id="rId26"/>
    <p:sldId id="832" r:id="rId27"/>
    <p:sldId id="816" r:id="rId28"/>
    <p:sldId id="827" r:id="rId29"/>
    <p:sldId id="838" r:id="rId30"/>
    <p:sldId id="276" r:id="rId31"/>
    <p:sldId id="277" r:id="rId32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4F5764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6"/>
    <p:restoredTop sz="77373"/>
  </p:normalViewPr>
  <p:slideViewPr>
    <p:cSldViewPr snapToGrid="0" snapToObjects="1">
      <p:cViewPr varScale="1">
        <p:scale>
          <a:sx n="110" d="100"/>
          <a:sy n="110" d="100"/>
        </p:scale>
        <p:origin x="1328" y="176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Radford et al,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6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Ref. Radford et al,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Ref. Radford et al,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08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Ref. Radford et al,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33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6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38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Representação: </a:t>
            </a:r>
            <a:r>
              <a:rPr lang="pt-BR" dirty="0"/>
              <a:t>como modelamos a distribuição conjunta de muitas variáveis aleatórias?</a:t>
            </a:r>
          </a:p>
          <a:p>
            <a:endParaRPr lang="pt-BR" dirty="0"/>
          </a:p>
          <a:p>
            <a:r>
              <a:rPr lang="pt-BR" dirty="0"/>
              <a:t>Precisamos de representação compacta!</a:t>
            </a:r>
          </a:p>
          <a:p>
            <a:endParaRPr lang="pt-BR" dirty="0"/>
          </a:p>
          <a:p>
            <a:r>
              <a:rPr lang="pt-BR" b="1" dirty="0"/>
              <a:t>Aprendizagem: </a:t>
            </a:r>
            <a:r>
              <a:rPr lang="pt-BR" dirty="0"/>
              <a:t>qual é a maneira correta de comparar distribuições de probabilidade?</a:t>
            </a:r>
          </a:p>
          <a:p>
            <a:endParaRPr lang="pt-BR" dirty="0"/>
          </a:p>
          <a:p>
            <a:r>
              <a:rPr lang="pt-BR" b="1" dirty="0"/>
              <a:t>Inferência: </a:t>
            </a:r>
            <a:r>
              <a:rPr lang="pt-BR" dirty="0"/>
              <a:t>como invertemos o processo de geração (por exemplo, visão como gráficos inversos)?</a:t>
            </a:r>
          </a:p>
          <a:p>
            <a:endParaRPr lang="pt-BR" dirty="0"/>
          </a:p>
          <a:p>
            <a:r>
              <a:rPr lang="pt-BR" b="1" dirty="0"/>
              <a:t>Aprendizado não supervisionado: </a:t>
            </a:r>
            <a:r>
              <a:rPr lang="pt-BR" dirty="0"/>
              <a:t>recupere descrições de alto nível (recursos) de dados brutos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82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hindupuravinash</a:t>
            </a:r>
            <a:r>
              <a:rPr lang="en-US" dirty="0"/>
              <a:t>/the-</a:t>
            </a:r>
            <a:r>
              <a:rPr lang="en-US" dirty="0" err="1"/>
              <a:t>gan</a:t>
            </a:r>
            <a:r>
              <a:rPr lang="en-US" dirty="0"/>
              <a:t>-zoo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Ref2.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soumith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ganhacks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7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hindupuravinash</a:t>
            </a:r>
            <a:r>
              <a:rPr lang="en-US" dirty="0"/>
              <a:t>/the-</a:t>
            </a:r>
            <a:r>
              <a:rPr lang="en-US" dirty="0" err="1"/>
              <a:t>gan</a:t>
            </a:r>
            <a:r>
              <a:rPr lang="en-US" dirty="0"/>
              <a:t>-zoo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92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solidFill>
                  <a:srgbClr val="626E73"/>
                </a:solidFill>
              </a:rPr>
              <a:t>Redes Neurais </a:t>
            </a:r>
            <a:r>
              <a:rPr lang="pt-PT" sz="1200" dirty="0" err="1">
                <a:solidFill>
                  <a:srgbClr val="626E73"/>
                </a:solidFill>
              </a:rPr>
              <a:t>Convolucionais</a:t>
            </a:r>
            <a:r>
              <a:rPr lang="pt-PT" sz="1200" dirty="0">
                <a:solidFill>
                  <a:srgbClr val="626E73"/>
                </a:solidFill>
              </a:rPr>
              <a:t> Baseadas em Região - Família de modelos de aprendizado de máquina para visão computacional e especificamente </a:t>
            </a:r>
            <a:r>
              <a:rPr lang="pt-PT" sz="1200" dirty="0" err="1">
                <a:solidFill>
                  <a:srgbClr val="626E73"/>
                </a:solidFill>
              </a:rPr>
              <a:t>detecção</a:t>
            </a:r>
            <a:r>
              <a:rPr lang="pt-PT" sz="1200" dirty="0">
                <a:solidFill>
                  <a:srgbClr val="626E73"/>
                </a:solidFill>
              </a:rPr>
              <a:t> de objetos.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olidFill>
                <a:srgbClr val="626E73"/>
              </a:solidFill>
              <a:latin typeface="Roboto Light"/>
              <a:cs typeface="Roboto Ligh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Modelos generativos são amplamente utilizados em muitos subcampos de IA e Machine </a:t>
            </a:r>
            <a:r>
              <a:rPr lang="pt-PT" dirty="0" err="1"/>
              <a:t>Learning</a:t>
            </a:r>
            <a:r>
              <a:rPr lang="pt-PT" dirty="0"/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Avanços recentes na parametrização desses modelos usando redes neurais profundas, combinados com o progresso nos métodos de otimização estocástica, permitiram a modelagem escalável de dados complexos e de alta dimensão, incluindo imagens, texto e fala.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Neste curso, estudaremos os fundamentos probabilísticos e os algoritmos de aprendizado para modelos generativos profundos, incluindo </a:t>
            </a:r>
            <a:r>
              <a:rPr lang="pt-PT" dirty="0" err="1"/>
              <a:t>autoencoders</a:t>
            </a:r>
            <a:r>
              <a:rPr lang="pt-PT" dirty="0"/>
              <a:t> </a:t>
            </a:r>
            <a:r>
              <a:rPr lang="pt-PT" dirty="0" err="1"/>
              <a:t>variacionais</a:t>
            </a:r>
            <a:r>
              <a:rPr lang="pt-PT" dirty="0"/>
              <a:t>, redes adversárias generativas, modelos autorregressivos, modelos de fluxo normalizador, modelos baseados em energia, modelos baseados em pontuação, redes neurais </a:t>
            </a:r>
            <a:r>
              <a:rPr lang="pt-PT" dirty="0" err="1"/>
              <a:t>convolucionais</a:t>
            </a:r>
            <a:r>
              <a:rPr lang="pt-PT" dirty="0"/>
              <a:t> baseadas em região, </a:t>
            </a:r>
            <a:r>
              <a:rPr lang="pt-PT" dirty="0" err="1"/>
              <a:t>transformers</a:t>
            </a:r>
            <a:r>
              <a:rPr lang="pt-PT" dirty="0"/>
              <a:t> e muito mais.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curso também discutirá áreas de aplicação que se beneficiaram de modelos generativos profundos, incluindo visão computacional, processamento de fala e linguagem natural, mineração de gráficos, aprendizado de reforço, aprendizado de máquina confiável e resolução de problemas inversos.</a:t>
            </a:r>
            <a:endParaRPr lang="pt-BR" sz="1200" dirty="0">
              <a:solidFill>
                <a:srgbClr val="626E73"/>
              </a:solidFill>
              <a:latin typeface="Roboto Light"/>
              <a:cs typeface="Roboto Light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2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dados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treinamento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distribuição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Aborda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central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supervisionado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Vários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sabores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explícita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explicitamente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pmodel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densidade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implícita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pmodel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explicitamente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03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dados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treinamento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distribuição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super-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resolução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colorização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planejamento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aplicações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reforço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treinamento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também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inferência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representações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úteis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9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GANs </a:t>
            </a:r>
            <a:r>
              <a:rPr lang="en-US" dirty="0" err="1"/>
              <a:t>são</a:t>
            </a:r>
            <a:r>
              <a:rPr lang="en-US" dirty="0"/>
              <a:t> o que </a:t>
            </a:r>
            <a:r>
              <a:rPr lang="en-US" dirty="0" err="1"/>
              <a:t>há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moderno</a:t>
            </a:r>
            <a:r>
              <a:rPr lang="en-US" dirty="0"/>
              <a:t> em </a:t>
            </a:r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imagem</a:t>
            </a:r>
            <a:r>
              <a:rPr lang="en-US" dirty="0"/>
              <a:t> e </a:t>
            </a:r>
            <a:r>
              <a:rPr lang="en-US" dirty="0" err="1"/>
              <a:t>vídeo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7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parecem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incríveis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Raford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2016]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Interpolação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aleatórios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espaço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[Radford et al, ICLR 2016]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Radford et al, ICLR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2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Gotham HTF Light"/>
                <a:cs typeface="Gotham HTF Medium"/>
              </a:rPr>
              <a:t>GENERATIVE </a:t>
            </a:r>
            <a:r>
              <a:rPr lang="en-US" sz="3500" dirty="0">
                <a:solidFill>
                  <a:srgbClr val="626E73"/>
                </a:solidFill>
                <a:latin typeface="Gotham HTF Light"/>
                <a:cs typeface="Gotham HTF Medium"/>
              </a:rPr>
              <a:t>ADVERSARIAL NETWORKS</a:t>
            </a:r>
            <a:endParaRPr lang="en-US" sz="3500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764" y="2769840"/>
            <a:ext cx="367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&amp;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Advanced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Nets</a:t>
            </a:r>
          </a:p>
        </p:txBody>
      </p: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ítulo 1">
            <a:extLst>
              <a:ext uri="{FF2B5EF4-FFF2-40B4-BE49-F238E27FC236}">
                <a16:creationId xmlns:a16="http://schemas.microsoft.com/office/drawing/2014/main" id="{691C27ED-B469-FC4E-B805-2D2C2B5B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5058" name="Picture 2" descr="C:\Users\Jlopes\Desktop\GANS\GANS\Screen Shot 2019-07-05 at 11.28.29.png">
            <a:extLst>
              <a:ext uri="{FF2B5EF4-FFF2-40B4-BE49-F238E27FC236}">
                <a16:creationId xmlns:a16="http://schemas.microsoft.com/office/drawing/2014/main" id="{5C0E7077-25F9-D143-B2E2-3D1BA4F23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394321"/>
            <a:ext cx="6864350" cy="31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65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ítulo 1">
            <a:extLst>
              <a:ext uri="{FF2B5EF4-FFF2-40B4-BE49-F238E27FC236}">
                <a16:creationId xmlns:a16="http://schemas.microsoft.com/office/drawing/2014/main" id="{D9C80CAB-97D6-7B46-88D6-4F93698C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6082" name="Picture 2" descr="C:\Users\Jlopes\Desktop\GANS\GANS\Screen Shot 2019-07-05 at 11.28.42.png">
            <a:extLst>
              <a:ext uri="{FF2B5EF4-FFF2-40B4-BE49-F238E27FC236}">
                <a16:creationId xmlns:a16="http://schemas.microsoft.com/office/drawing/2014/main" id="{2992C15F-A462-0549-949C-1D338F22E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126183"/>
            <a:ext cx="6864350" cy="373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96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ítulo 1">
            <a:extLst>
              <a:ext uri="{FF2B5EF4-FFF2-40B4-BE49-F238E27FC236}">
                <a16:creationId xmlns:a16="http://schemas.microsoft.com/office/drawing/2014/main" id="{307F9E29-1467-B44B-A532-27A33964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7106" name="Picture 2" descr="C:\Users\Jlopes\Desktop\GANS\GANS\Screen Shot 2019-07-05 at 11.28.52.png">
            <a:extLst>
              <a:ext uri="{FF2B5EF4-FFF2-40B4-BE49-F238E27FC236}">
                <a16:creationId xmlns:a16="http://schemas.microsoft.com/office/drawing/2014/main" id="{5D863BD5-C330-304B-8110-E8563BB0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340694"/>
            <a:ext cx="6864350" cy="293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01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ítulo 1">
            <a:extLst>
              <a:ext uri="{FF2B5EF4-FFF2-40B4-BE49-F238E27FC236}">
                <a16:creationId xmlns:a16="http://schemas.microsoft.com/office/drawing/2014/main" id="{86909AA3-74EB-904F-92B5-2437A51A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8130" name="Picture 2" descr="C:\Users\Jlopes\Desktop\GANS\GANS\Screen Shot 2019-07-05 at 11.29.07.png">
            <a:extLst>
              <a:ext uri="{FF2B5EF4-FFF2-40B4-BE49-F238E27FC236}">
                <a16:creationId xmlns:a16="http://schemas.microsoft.com/office/drawing/2014/main" id="{1017C43D-F9E7-DC4F-8CC9-C0A1B21C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105923"/>
            <a:ext cx="6864350" cy="380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88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ítulo 1">
            <a:extLst>
              <a:ext uri="{FF2B5EF4-FFF2-40B4-BE49-F238E27FC236}">
                <a16:creationId xmlns:a16="http://schemas.microsoft.com/office/drawing/2014/main" id="{8FFC3BB1-A86A-514A-B375-8030C63F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e Matemática Vetorial Interpretável</a:t>
            </a:r>
          </a:p>
        </p:txBody>
      </p:sp>
      <p:pic>
        <p:nvPicPr>
          <p:cNvPr id="49154" name="Picture 2" descr="C:\Users\Jlopes\Desktop\GANS\GANS\Screen Shot 2019-07-05 at 11.29.16.png">
            <a:extLst>
              <a:ext uri="{FF2B5EF4-FFF2-40B4-BE49-F238E27FC236}">
                <a16:creationId xmlns:a16="http://schemas.microsoft.com/office/drawing/2014/main" id="{1FA4C5ED-3703-C341-B019-601BC6B4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447949"/>
            <a:ext cx="6864350" cy="302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93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50178" name="Picture 2" descr="C:\Users\Jlopes\Desktop\GANS\GANS\Screen Shot 2019-07-05 at 11.29.39.png">
            <a:extLst>
              <a:ext uri="{FF2B5EF4-FFF2-40B4-BE49-F238E27FC236}">
                <a16:creationId xmlns:a16="http://schemas.microsoft.com/office/drawing/2014/main" id="{00CC1C06-C86B-5647-B40F-F1D9C09B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" y="937550"/>
            <a:ext cx="7569156" cy="387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72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Progresso em Modelos Generativos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F7495-4B29-9E43-AA45-C09739E3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2" y="796243"/>
            <a:ext cx="8044405" cy="419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6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Progresso em Problemas Inversos</a:t>
            </a:r>
          </a:p>
        </p:txBody>
      </p:sp>
      <p:pic>
        <p:nvPicPr>
          <p:cNvPr id="11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1992F9B-A701-C146-AA12-78D0B6A8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98" y="1230938"/>
            <a:ext cx="2348984" cy="1636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EDBFDE-1F82-8246-B899-CE7958EFF879}"/>
              </a:ext>
            </a:extLst>
          </p:cNvPr>
          <p:cNvSpPr txBox="1"/>
          <p:nvPr/>
        </p:nvSpPr>
        <p:spPr>
          <a:xfrm>
            <a:off x="1581150" y="3021605"/>
            <a:ext cx="2348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Menon et al, 2020</a:t>
            </a:r>
          </a:p>
        </p:txBody>
      </p:sp>
      <p:pic>
        <p:nvPicPr>
          <p:cNvPr id="13" name="Picture 6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0CFA6149-8E4F-3E4B-AE00-A40B7EAF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56" y="1235910"/>
            <a:ext cx="3277535" cy="1631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DD7D04-9F96-BB46-8B16-85A76AE3CCB4}"/>
              </a:ext>
            </a:extLst>
          </p:cNvPr>
          <p:cNvSpPr txBox="1"/>
          <p:nvPr/>
        </p:nvSpPr>
        <p:spPr>
          <a:xfrm>
            <a:off x="5608623" y="3052383"/>
            <a:ext cx="23489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Liu al, 2018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126D526A-191D-9048-B02D-D6972ED1FF97}"/>
              </a:ext>
            </a:extLst>
          </p:cNvPr>
          <p:cNvSpPr txBox="1"/>
          <p:nvPr/>
        </p:nvSpPr>
        <p:spPr>
          <a:xfrm>
            <a:off x="1072257" y="891776"/>
            <a:ext cx="301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P(high resolution | low resolution)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33AB734B-2DEF-9243-AFBA-B9EDD8B5802B}"/>
              </a:ext>
            </a:extLst>
          </p:cNvPr>
          <p:cNvSpPr txBox="1"/>
          <p:nvPr/>
        </p:nvSpPr>
        <p:spPr>
          <a:xfrm>
            <a:off x="5439501" y="862563"/>
            <a:ext cx="1789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P(full image| mask)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FEE83FCE-EDE4-704B-A26A-95025E7E7AAA}"/>
              </a:ext>
            </a:extLst>
          </p:cNvPr>
          <p:cNvSpPr txBox="1"/>
          <p:nvPr/>
        </p:nvSpPr>
        <p:spPr>
          <a:xfrm>
            <a:off x="1457694" y="3391383"/>
            <a:ext cx="224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P(color image| greyscale)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A552D4-DE25-294F-96C4-F7D78301010D}"/>
              </a:ext>
            </a:extLst>
          </p:cNvPr>
          <p:cNvGrpSpPr/>
          <p:nvPr/>
        </p:nvGrpSpPr>
        <p:grpSpPr>
          <a:xfrm>
            <a:off x="3930133" y="3662298"/>
            <a:ext cx="3102905" cy="1485965"/>
            <a:chOff x="3824176" y="4727627"/>
            <a:chExt cx="4906925" cy="2009846"/>
          </a:xfrm>
        </p:grpSpPr>
        <p:pic>
          <p:nvPicPr>
            <p:cNvPr id="19" name="Picture 9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431E9AD4-676A-E04E-96EB-2EB46723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4176" y="4727627"/>
              <a:ext cx="4906925" cy="175714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B0ECE9-BB5F-E149-AECE-5D59D62C4650}"/>
                </a:ext>
              </a:extLst>
            </p:cNvPr>
            <p:cNvSpPr txBox="1"/>
            <p:nvPr/>
          </p:nvSpPr>
          <p:spPr>
            <a:xfrm>
              <a:off x="4740894" y="6368141"/>
              <a:ext cx="36575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/>
                <a:t>Antic,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89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Progresso em Problemas Inversos</a:t>
            </a:r>
          </a:p>
        </p:txBody>
      </p:sp>
      <p:pic>
        <p:nvPicPr>
          <p:cNvPr id="21" name="Picture 2" descr="https://chenlin9.github.io/SDEdit/images/teaser.jpg">
            <a:extLst>
              <a:ext uri="{FF2B5EF4-FFF2-40B4-BE49-F238E27FC236}">
                <a16:creationId xmlns:a16="http://schemas.microsoft.com/office/drawing/2014/main" id="{1A66570B-C21F-4546-9BA8-0297C16F8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5" b="31151"/>
          <a:stretch/>
        </p:blipFill>
        <p:spPr bwMode="auto">
          <a:xfrm>
            <a:off x="92821" y="857810"/>
            <a:ext cx="4016415" cy="229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chenlin9.github.io/SDEdit/images/teaser.jpg">
            <a:extLst>
              <a:ext uri="{FF2B5EF4-FFF2-40B4-BE49-F238E27FC236}">
                <a16:creationId xmlns:a16="http://schemas.microsoft.com/office/drawing/2014/main" id="{511697A5-0F92-A643-AF06-EF88C391D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4" b="34405"/>
          <a:stretch/>
        </p:blipFill>
        <p:spPr bwMode="auto">
          <a:xfrm>
            <a:off x="4109236" y="2270644"/>
            <a:ext cx="5034764" cy="283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2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+mj-lt"/>
                <a:ea typeface="Futura Medium" charset="0"/>
                <a:cs typeface="Futura Medium" charset="0"/>
              </a:rPr>
              <a:t>Machine Translation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463" y="1371600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Conditional generative model  P( English text| Chinese 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81" y="1838920"/>
            <a:ext cx="4891121" cy="2491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7435" y="4403952"/>
            <a:ext cx="27522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Figure from Google AI research blog.</a:t>
            </a:r>
          </a:p>
        </p:txBody>
      </p:sp>
    </p:spTree>
    <p:extLst>
      <p:ext uri="{BB962C8B-B14F-4D97-AF65-F5344CB8AC3E}">
        <p14:creationId xmlns:p14="http://schemas.microsoft.com/office/powerpoint/2010/main" val="337807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3834881"/>
            <a:ext cx="9144000" cy="5143500"/>
          </a:xfrm>
          <a:prstGeom prst="rect">
            <a:avLst/>
          </a:prstGeom>
        </p:spPr>
      </p:pic>
      <p:pic>
        <p:nvPicPr>
          <p:cNvPr id="12" name="Imagem 8">
            <a:extLst>
              <a:ext uri="{FF2B5EF4-FFF2-40B4-BE49-F238E27FC236}">
                <a16:creationId xmlns:a16="http://schemas.microsoft.com/office/drawing/2014/main" id="{3812BFF3-DE3A-1E49-A83B-16C93D5F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29" y="2479531"/>
            <a:ext cx="2941011" cy="233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6A7D33E7-0E38-6549-B8B6-907AF468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95" y="2445216"/>
            <a:ext cx="2249705" cy="236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2">
            <a:extLst>
              <a:ext uri="{FF2B5EF4-FFF2-40B4-BE49-F238E27FC236}">
                <a16:creationId xmlns:a16="http://schemas.microsoft.com/office/drawing/2014/main" id="{8F38961F-5253-884F-BBF4-3B48D0BF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05" y="349925"/>
            <a:ext cx="2069295" cy="246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06DDAD67-E913-1342-97F5-E4E3A14F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21" y="358538"/>
            <a:ext cx="1875903" cy="24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BCF5BA39-29A0-0C49-87E2-1C8B644F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2" y="358538"/>
            <a:ext cx="4192789" cy="244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B5755B6-3DED-AD4B-855A-B4B8E1856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50" y="2636160"/>
            <a:ext cx="334096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400" dirty="0"/>
          </a:p>
          <a:p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r>
              <a:rPr lang="en-US" altLang="en-US" sz="1200" b="1" dirty="0"/>
              <a:t>Professor de </a:t>
            </a:r>
            <a:r>
              <a:rPr lang="en-US" altLang="en-US" sz="1200" b="1" dirty="0" err="1"/>
              <a:t>graduação</a:t>
            </a:r>
            <a:r>
              <a:rPr lang="en-US" altLang="en-US" sz="1200" b="1" dirty="0"/>
              <a:t> e MBA</a:t>
            </a:r>
            <a:r>
              <a:rPr lang="en-US" altLang="en-US" sz="1200" dirty="0"/>
              <a:t> @ FIAP</a:t>
            </a:r>
          </a:p>
          <a:p>
            <a:r>
              <a:rPr lang="en-US" altLang="en-US" sz="1200" b="1" dirty="0"/>
              <a:t>Most Valuable Professional </a:t>
            </a:r>
            <a:r>
              <a:rPr lang="en-US" altLang="en-US" sz="1200" dirty="0"/>
              <a:t>– AI @Microsoft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Computação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Machine e Deep Learning</a:t>
            </a:r>
          </a:p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Language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87A55-A336-6641-9905-EE787310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23" b="28430"/>
          <a:stretch/>
        </p:blipFill>
        <p:spPr>
          <a:xfrm>
            <a:off x="628650" y="1985334"/>
            <a:ext cx="3396697" cy="123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575C5-1129-DF46-B70C-7F98BE2A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57"/>
          <a:stretch/>
        </p:blipFill>
        <p:spPr>
          <a:xfrm>
            <a:off x="4134843" y="1371600"/>
            <a:ext cx="4527109" cy="285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6110773" y="4453384"/>
            <a:ext cx="243509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Radford et al., 2019</a:t>
            </a:r>
          </a:p>
          <a:p>
            <a:r>
              <a:rPr lang="en-US" sz="1350" dirty="0"/>
              <a:t>Demo de </a:t>
            </a:r>
            <a:r>
              <a:rPr lang="en-US" sz="1350" dirty="0" err="1"/>
              <a:t>talktotransformer.com</a:t>
            </a:r>
            <a:endParaRPr lang="en-US" sz="1350" dirty="0"/>
          </a:p>
          <a:p>
            <a:endParaRPr lang="en-US" sz="1350" dirty="0"/>
          </a:p>
        </p:txBody>
      </p:sp>
      <p:sp>
        <p:nvSpPr>
          <p:cNvPr id="9" name="TextBox 2"/>
          <p:cNvSpPr txBox="1"/>
          <p:nvPr/>
        </p:nvSpPr>
        <p:spPr>
          <a:xfrm>
            <a:off x="499141" y="4626508"/>
            <a:ext cx="303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P(next word | previous words)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50658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Code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7624006" y="4753405"/>
            <a:ext cx="11855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OpenAI</a:t>
            </a:r>
            <a:r>
              <a:rPr lang="en-US" sz="1350" dirty="0"/>
              <a:t> Codex</a:t>
            </a:r>
          </a:p>
          <a:p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13" y="1084018"/>
            <a:ext cx="6451490" cy="37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54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Imagens e </a:t>
            </a:r>
            <a:r>
              <a:rPr lang="en-US" sz="2400" b="1" dirty="0" err="1"/>
              <a:t>Texto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35340"/>
            <a:ext cx="6449692" cy="3742212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6842791" y="2906446"/>
            <a:ext cx="246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P(image | caption)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93344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Transformação</a:t>
            </a:r>
            <a:r>
              <a:rPr lang="en-US" sz="2400" b="1" dirty="0"/>
              <a:t> de </a:t>
            </a:r>
            <a:r>
              <a:rPr lang="en-US" sz="2400" b="1" dirty="0" err="1"/>
              <a:t>Imagem</a:t>
            </a:r>
            <a:endParaRPr 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E8E8EE-B2C9-0E45-9572-275D85A5DB57}"/>
              </a:ext>
            </a:extLst>
          </p:cNvPr>
          <p:cNvSpPr txBox="1">
            <a:spLocks/>
          </p:cNvSpPr>
          <p:nvPr/>
        </p:nvSpPr>
        <p:spPr>
          <a:xfrm>
            <a:off x="1584242" y="1250064"/>
            <a:ext cx="5975514" cy="5903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Conditional generative model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P( zebra images| horse images)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C0837A2-D932-1A45-8A81-3227CE484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85" y="2176696"/>
            <a:ext cx="6647115" cy="18991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7676C-8B8E-C948-8E4B-7F0ED6949C70}"/>
              </a:ext>
            </a:extLst>
          </p:cNvPr>
          <p:cNvSpPr txBox="1"/>
          <p:nvPr/>
        </p:nvSpPr>
        <p:spPr>
          <a:xfrm>
            <a:off x="6334264" y="4412194"/>
            <a:ext cx="1637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Zhu et al</a:t>
            </a:r>
            <a:r>
              <a:rPr lang="en-US" b="1" dirty="0"/>
              <a:t>., </a:t>
            </a:r>
            <a:r>
              <a:rPr lang="en-US" dirty="0"/>
              <a:t>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49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50F34025-FBC5-E948-9B5F-44475B9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26586-4195-4344-9A48-52F3FBAF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71" y="858415"/>
            <a:ext cx="4201517" cy="41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8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4157393" y="2320493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tângulo 4"/>
          <p:cNvSpPr/>
          <p:nvPr/>
        </p:nvSpPr>
        <p:spPr>
          <a:xfrm>
            <a:off x="1258428" y="119134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92D050"/>
                </a:solidFill>
                <a:latin typeface="Gotham HTF Book"/>
                <a:cs typeface="Gotham HTF Book"/>
              </a:rPr>
              <a:t>Pros: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Amostras de última geração e comparativamente melhores que as produzidas com outras técnicas!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</a:t>
            </a:r>
          </a:p>
        </p:txBody>
      </p:sp>
      <p:sp>
        <p:nvSpPr>
          <p:cNvPr id="12" name="Retângulo 4">
            <a:extLst>
              <a:ext uri="{FF2B5EF4-FFF2-40B4-BE49-F238E27FC236}">
                <a16:creationId xmlns:a16="http://schemas.microsoft.com/office/drawing/2014/main" id="{6DB99F21-4D31-394D-9539-43FBA147F74B}"/>
              </a:ext>
            </a:extLst>
          </p:cNvPr>
          <p:cNvSpPr/>
          <p:nvPr/>
        </p:nvSpPr>
        <p:spPr>
          <a:xfrm>
            <a:off x="1258428" y="2731578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Contras: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Mais complicado (instável) para treinar. </a:t>
            </a:r>
          </a:p>
          <a:p>
            <a:pPr algn="ctr"/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Custo computacional.</a:t>
            </a:r>
          </a:p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C7C32084-8724-0746-A409-FA6EF23315D8}"/>
              </a:ext>
            </a:extLst>
          </p:cNvPr>
          <p:cNvSpPr/>
          <p:nvPr/>
        </p:nvSpPr>
        <p:spPr>
          <a:xfrm>
            <a:off x="1258428" y="3679108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92D050"/>
                </a:solidFill>
                <a:latin typeface="Gotham HTF Book"/>
                <a:cs typeface="Gotham HTF Book"/>
              </a:rPr>
              <a:t>Área ativa de pesquisa:</a:t>
            </a:r>
            <a:r>
              <a:rPr lang="pt-BR" dirty="0">
                <a:solidFill>
                  <a:srgbClr val="FF0000"/>
                </a:solidFill>
                <a:latin typeface="Gotham HTF Book"/>
                <a:cs typeface="Gotham HTF Book"/>
              </a:rPr>
              <a:t> 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Melhores funções de perda, treinamento mais estável (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Wasserstein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GAN, LSGA dentre outros).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GANs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 condicionais e aplicações diversas.</a:t>
            </a:r>
          </a:p>
        </p:txBody>
      </p:sp>
    </p:spTree>
    <p:extLst>
      <p:ext uri="{BB962C8B-B14F-4D97-AF65-F5344CB8AC3E}">
        <p14:creationId xmlns:p14="http://schemas.microsoft.com/office/powerpoint/2010/main" val="32299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 – Desafios!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02A343-BCEF-E448-9813-7E76FEB335BE}"/>
              </a:ext>
            </a:extLst>
          </p:cNvPr>
          <p:cNvGrpSpPr/>
          <p:nvPr/>
        </p:nvGrpSpPr>
        <p:grpSpPr>
          <a:xfrm>
            <a:off x="1261641" y="1632031"/>
            <a:ext cx="6444640" cy="2789498"/>
            <a:chOff x="3643546" y="3362633"/>
            <a:chExt cx="4583595" cy="16463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04DD80-7181-C24B-B74E-66CC6BA4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3546" y="3362633"/>
              <a:ext cx="4583595" cy="16463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435701-3BEE-9B4A-A3DE-6A7C5CC44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3546" y="3362633"/>
              <a:ext cx="681874" cy="4541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AEC78F-6F34-1F4E-B68E-25F64C8A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539" y="3362633"/>
              <a:ext cx="687090" cy="4576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268FC3-270C-D643-9F40-61EBD512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3546" y="3877411"/>
              <a:ext cx="707213" cy="5233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5A6547-A315-9044-9E79-34D693768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5538" y="3877411"/>
              <a:ext cx="697785" cy="523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7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7BC10-CE78-2040-9255-E88ED1EB1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13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3DAFD-9E8C-BA42-8B80-EFE660DD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335"/>
            <a:ext cx="9144000" cy="43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83C058-7745-2649-B95B-974461C1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450" y="252668"/>
            <a:ext cx="4133312" cy="45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44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5822" y="555773"/>
            <a:ext cx="41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ld"/>
                <a:cs typeface="Gotham HTF Bold"/>
              </a:rPr>
              <a:t>TÓPICOS</a:t>
            </a:r>
            <a:endParaRPr lang="pt-BR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5161" y="1069608"/>
            <a:ext cx="3433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71587" y="1678322"/>
            <a:ext cx="2179841" cy="94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Introdução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Modelos Generativos, o que são? Casos de uso, técnicas mais usuais e próximos passos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130629" y="2926360"/>
            <a:ext cx="4106254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4761712" y="2926360"/>
            <a:ext cx="4255859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71587" y="3336991"/>
            <a:ext cx="2179841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Variational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Autoencoders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7730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GANs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–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Deep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dive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 e modelagem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37729" y="3311382"/>
            <a:ext cx="2179841" cy="733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PixelRNN</a:t>
            </a: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/CNN</a:t>
            </a:r>
          </a:p>
          <a:p>
            <a:pPr>
              <a:lnSpc>
                <a:spcPct val="130000"/>
              </a:lnSpc>
            </a:pPr>
            <a:r>
              <a:rPr lang="pt-PT" sz="1100" dirty="0">
                <a:solidFill>
                  <a:srgbClr val="626E73"/>
                </a:solidFill>
              </a:rPr>
              <a:t>Redes Neurais </a:t>
            </a:r>
            <a:r>
              <a:rPr lang="pt-PT" sz="1100" dirty="0" err="1">
                <a:solidFill>
                  <a:srgbClr val="626E73"/>
                </a:solidFill>
              </a:rPr>
              <a:t>Convolucionais</a:t>
            </a:r>
            <a:r>
              <a:rPr lang="pt-PT" sz="1100" dirty="0">
                <a:solidFill>
                  <a:srgbClr val="626E73"/>
                </a:solidFill>
              </a:rPr>
              <a:t> Baseadas em Região</a:t>
            </a:r>
            <a:endParaRPr lang="pt-BR" sz="1100" dirty="0">
              <a:solidFill>
                <a:srgbClr val="626E73"/>
              </a:solidFill>
              <a:latin typeface="Roboto Light"/>
              <a:cs typeface="Robo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C48CB-86B9-DA4C-8B24-E8A69E34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8" y="1592286"/>
            <a:ext cx="1950338" cy="868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BF022-6D0D-B84F-8FFF-E3B2D082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29" y="1603659"/>
            <a:ext cx="21463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781355-424A-9B4E-9DE1-CFBB308F2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0" y="3253410"/>
            <a:ext cx="1663684" cy="831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90717-39C8-0F4E-9CE1-087A77CF7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56" y="3148678"/>
            <a:ext cx="2288045" cy="1120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DC9F5E0-101F-374F-AF7C-D621D0A60C59}"/>
              </a:ext>
            </a:extLst>
          </p:cNvPr>
          <p:cNvSpPr txBox="1"/>
          <p:nvPr/>
        </p:nvSpPr>
        <p:spPr>
          <a:xfrm>
            <a:off x="3718166" y="378573"/>
            <a:ext cx="2338078" cy="72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Estrutura; 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Modelagem matemática;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Arquitetura e exemplos práticos.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4191043"/>
            <a:ext cx="4686710" cy="4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Copyright </a:t>
            </a:r>
            <a:r>
              <a:rPr lang="de-DE" sz="700" dirty="0">
                <a:solidFill>
                  <a:srgbClr val="626E73"/>
                </a:solidFill>
                <a:latin typeface="Roboto Light"/>
                <a:cs typeface="Roboto Light"/>
              </a:rPr>
              <a:t>© 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2023 | Professor Dr. José Ahirton Batista Lopes Filho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Todos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direitos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reservados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Reprodução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divulgação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total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parcial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deste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documento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é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expressamente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proibido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sem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consentimento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formal,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escrito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do professor/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autor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" y="2881860"/>
            <a:ext cx="1003282" cy="349982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31" y="2914976"/>
            <a:ext cx="832828" cy="329258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729562" y="3572119"/>
            <a:ext cx="27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ahirtonlopes@gmail.com</a:t>
            </a:r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75" y="1586723"/>
            <a:ext cx="1376434" cy="1376434"/>
          </a:xfrm>
          <a:prstGeom prst="rect">
            <a:avLst/>
          </a:prstGeom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60D0EC2E-594E-C247-A198-79CE34385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591819"/>
            <a:ext cx="1293700" cy="12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67" y="1733656"/>
            <a:ext cx="1157577" cy="1122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70" y="2914178"/>
            <a:ext cx="408243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197"/>
            <a:ext cx="8699498" cy="4708684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231060" y="1803074"/>
            <a:ext cx="681905" cy="0"/>
          </a:xfrm>
          <a:prstGeom prst="line">
            <a:avLst/>
          </a:prstGeom>
          <a:ln w="127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2168640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1: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Você será capaz de construir algoritmos generativos básicos e avançados e controlar a saída desses algoritmos de acordo com problemas exemplo;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2: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Você conseguirá mensurar o uso de algoritmos generativos a partir de diferentes resultados encontrados na literatura especializada quanto ao assunto. Portanto, será capaz de examinar outros modelos generativos bem como argumentar sobre 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bias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em sistemas generativos;</a:t>
            </a:r>
          </a:p>
          <a:p>
            <a:pPr algn="ctr"/>
            <a:endParaRPr lang="pt-BR" sz="1400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3: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 Ser usuário de modelos generativos</a:t>
            </a:r>
            <a:r>
              <a:rPr lang="pt-BR" sz="1400" i="1" dirty="0">
                <a:solidFill>
                  <a:srgbClr val="626E73"/>
                </a:solidFill>
                <a:latin typeface="Gotham HTF Book"/>
                <a:cs typeface="Gotham HTF Book"/>
              </a:rPr>
              <a:t> ;</a:t>
            </a:r>
          </a:p>
          <a:p>
            <a:pPr algn="ctr"/>
            <a:endParaRPr lang="pt-BR" sz="1400" i="1" dirty="0">
              <a:solidFill>
                <a:srgbClr val="626E73"/>
              </a:solidFill>
              <a:latin typeface="Gotham HTF Book"/>
              <a:cs typeface="Gotham HTF Book"/>
            </a:endParaRPr>
          </a:p>
          <a:p>
            <a:pPr algn="ctr"/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Marco 4:</a:t>
            </a:r>
            <a:r>
              <a:rPr lang="pt-BR" sz="1400" i="1" dirty="0">
                <a:solidFill>
                  <a:srgbClr val="92D050"/>
                </a:solidFill>
                <a:latin typeface="Gotham HTF Book"/>
                <a:cs typeface="Gotham HTF Book"/>
              </a:rPr>
              <a:t> 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Prover as ferramentas necessárias para que faça algo </a:t>
            </a:r>
            <a:r>
              <a:rPr lang="pt-BR" sz="1400" dirty="0">
                <a:solidFill>
                  <a:srgbClr val="92D050"/>
                </a:solidFill>
                <a:latin typeface="Gotham HTF Book"/>
                <a:cs typeface="Gotham HTF Book"/>
              </a:rPr>
              <a:t>seu</a:t>
            </a:r>
            <a:r>
              <a:rPr lang="pt-BR" sz="1400" dirty="0">
                <a:solidFill>
                  <a:srgbClr val="626E73"/>
                </a:solidFill>
                <a:latin typeface="Gotham HTF Book"/>
                <a:cs typeface="Gotham HTF Book"/>
              </a:rPr>
              <a:t>, para resolução de um problema próximo a você ou de seu interesse.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Depois dessa disciplina?</a:t>
            </a:r>
          </a:p>
        </p:txBody>
      </p:sp>
    </p:spTree>
    <p:extLst>
      <p:ext uri="{BB962C8B-B14F-4D97-AF65-F5344CB8AC3E}">
        <p14:creationId xmlns:p14="http://schemas.microsoft.com/office/powerpoint/2010/main" val="1754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1292474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Gotham HTF Book"/>
                <a:cs typeface="Gotham HTF Book"/>
              </a:rPr>
              <a:t>Racional: </a:t>
            </a:r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Dado um </a:t>
            </a:r>
            <a:r>
              <a:rPr lang="pt-BR" dirty="0" err="1">
                <a:solidFill>
                  <a:schemeClr val="tx1"/>
                </a:solidFill>
                <a:latin typeface="Gotham HTF Book"/>
                <a:cs typeface="Gotham HTF Book"/>
              </a:rPr>
              <a:t>dataset</a:t>
            </a:r>
            <a:r>
              <a:rPr lang="pt-BR" dirty="0">
                <a:solidFill>
                  <a:schemeClr val="tx1"/>
                </a:solidFill>
                <a:latin typeface="Gotham HTF Book"/>
                <a:cs typeface="Gotham HTF Book"/>
              </a:rPr>
              <a:t> de treinamento, gerar novas amostras a partir da mesma distribuição.</a:t>
            </a: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Modelos Generativos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1F33C-EAA2-9242-8DBE-7821F1AF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4" y="2521136"/>
            <a:ext cx="7868098" cy="252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36" y="4763"/>
            <a:ext cx="9144000" cy="5143500"/>
          </a:xfrm>
          <a:prstGeom prst="rect">
            <a:avLst/>
          </a:prstGeom>
        </p:spPr>
      </p:pic>
      <p:sp>
        <p:nvSpPr>
          <p:cNvPr id="20" name="Retângulo 4"/>
          <p:cNvSpPr/>
          <p:nvPr/>
        </p:nvSpPr>
        <p:spPr>
          <a:xfrm>
            <a:off x="1258224" y="1803075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21" name="Retângulo 4"/>
          <p:cNvSpPr/>
          <p:nvPr/>
        </p:nvSpPr>
        <p:spPr>
          <a:xfrm>
            <a:off x="1305212" y="1292474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latin typeface="Gotham HTF Book"/>
                <a:cs typeface="Gotham HTF Book"/>
              </a:rPr>
              <a:t>Por quê modelos generativos?</a:t>
            </a:r>
            <a:endParaRPr lang="pt-BR" dirty="0">
              <a:solidFill>
                <a:schemeClr val="tx1"/>
              </a:solidFill>
              <a:latin typeface="Gotham HTF Book"/>
              <a:cs typeface="Gotham HTF Book"/>
            </a:endParaRPr>
          </a:p>
        </p:txBody>
      </p:sp>
      <p:sp>
        <p:nvSpPr>
          <p:cNvPr id="22" name="Retângulo 4"/>
          <p:cNvSpPr/>
          <p:nvPr/>
        </p:nvSpPr>
        <p:spPr>
          <a:xfrm>
            <a:off x="1258224" y="2521136"/>
            <a:ext cx="6533600" cy="7180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26E73"/>
              </a:solidFill>
              <a:latin typeface="Gotham HTF Book"/>
              <a:cs typeface="Gotham HTF Book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8AE61D0-0010-3B4D-A161-82D2A249D048}"/>
              </a:ext>
            </a:extLst>
          </p:cNvPr>
          <p:cNvSpPr txBox="1">
            <a:spLocks/>
          </p:cNvSpPr>
          <p:nvPr/>
        </p:nvSpPr>
        <p:spPr>
          <a:xfrm>
            <a:off x="1545012" y="195444"/>
            <a:ext cx="5459304" cy="3789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2400" b="1" dirty="0"/>
              <a:t>Modelos Generativos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5322A-D72B-9C44-AF4C-AF8CE985E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84" y="1950695"/>
            <a:ext cx="4011527" cy="2695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6A501-89A9-8943-91D3-9AEDD325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718" y="2924136"/>
            <a:ext cx="3480386" cy="2119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8381C-C6C5-2742-8636-B0B0A5AA1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647" y="2106997"/>
            <a:ext cx="2618142" cy="25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>
            <a:extLst>
              <a:ext uri="{FF2B5EF4-FFF2-40B4-BE49-F238E27FC236}">
                <a16:creationId xmlns:a16="http://schemas.microsoft.com/office/drawing/2014/main" id="{C7EE2D7B-FC13-B548-8747-36033F356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700" y="230613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/>
              <a:t>Taxonomia dos Modelos Generativos</a:t>
            </a:r>
          </a:p>
        </p:txBody>
      </p:sp>
      <p:pic>
        <p:nvPicPr>
          <p:cNvPr id="31746" name="Picture 2" descr="C:\Users\Jlopes\Desktop\GANS\GANS\Screen Shot 2019-07-05 at 11.16.18.png">
            <a:extLst>
              <a:ext uri="{FF2B5EF4-FFF2-40B4-BE49-F238E27FC236}">
                <a16:creationId xmlns:a16="http://schemas.microsoft.com/office/drawing/2014/main" id="{1FD1A41A-7764-E046-950B-F19D3E7D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77" y="913591"/>
            <a:ext cx="7343951" cy="3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61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ítulo 1">
            <a:extLst>
              <a:ext uri="{FF2B5EF4-FFF2-40B4-BE49-F238E27FC236}">
                <a16:creationId xmlns:a16="http://schemas.microsoft.com/office/drawing/2014/main" id="{1E3F5437-8070-F440-95A5-93892B1C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GANs</a:t>
            </a:r>
            <a:r>
              <a:rPr lang="pt-BR" altLang="en-US" sz="2400" b="1" dirty="0"/>
              <a:t> com Arquiteturas </a:t>
            </a:r>
            <a:r>
              <a:rPr lang="pt-BR" altLang="en-US" sz="2400" b="1" dirty="0" err="1"/>
              <a:t>Convolucionais</a:t>
            </a:r>
            <a:endParaRPr lang="pt-BR" altLang="en-US" sz="2400" b="1" dirty="0"/>
          </a:p>
        </p:txBody>
      </p:sp>
      <p:pic>
        <p:nvPicPr>
          <p:cNvPr id="43010" name="Picture 2" descr="C:\Users\Jlopes\Desktop\GANS\GANS\Screen Shot 2019-07-05 at 11.28.13.png">
            <a:extLst>
              <a:ext uri="{FF2B5EF4-FFF2-40B4-BE49-F238E27FC236}">
                <a16:creationId xmlns:a16="http://schemas.microsoft.com/office/drawing/2014/main" id="{2B6627ED-53F0-7042-8EE7-566509C0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340694"/>
            <a:ext cx="6864350" cy="339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09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ítulo 1">
            <a:extLst>
              <a:ext uri="{FF2B5EF4-FFF2-40B4-BE49-F238E27FC236}">
                <a16:creationId xmlns:a16="http://schemas.microsoft.com/office/drawing/2014/main" id="{E1736C1C-30CF-9248-9D4C-A8E00C66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12" y="195444"/>
            <a:ext cx="5459304" cy="378969"/>
          </a:xfrm>
        </p:spPr>
        <p:txBody>
          <a:bodyPr>
            <a:noAutofit/>
          </a:bodyPr>
          <a:lstStyle/>
          <a:p>
            <a:r>
              <a:rPr lang="pt-BR" altLang="en-US" sz="2400" b="1" dirty="0" err="1"/>
              <a:t>Generative</a:t>
            </a:r>
            <a:r>
              <a:rPr lang="pt-BR" altLang="en-US" sz="2400" b="1" dirty="0"/>
              <a:t> </a:t>
            </a:r>
            <a:r>
              <a:rPr lang="pt-BR" altLang="en-US" sz="2400" b="1" dirty="0" err="1"/>
              <a:t>Adversarial</a:t>
            </a:r>
            <a:r>
              <a:rPr lang="pt-BR" altLang="en-US" sz="2400" b="1" dirty="0"/>
              <a:t> Networks</a:t>
            </a:r>
          </a:p>
        </p:txBody>
      </p:sp>
      <p:pic>
        <p:nvPicPr>
          <p:cNvPr id="44034" name="Picture 2" descr="C:\Users\Jlopes\Desktop\GANS\GANS\Screen Shot 2019-07-05 at 11.28.21.png">
            <a:extLst>
              <a:ext uri="{FF2B5EF4-FFF2-40B4-BE49-F238E27FC236}">
                <a16:creationId xmlns:a16="http://schemas.microsoft.com/office/drawing/2014/main" id="{D1CAE7B2-84C7-EA49-BB6C-CD8E00D8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028461"/>
            <a:ext cx="6864350" cy="390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045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8740B4C0987B4D86879E800A26E446" ma:contentTypeVersion="12" ma:contentTypeDescription="Create a new document." ma:contentTypeScope="" ma:versionID="11f9e6d742d939c5b7e1b70a7cb7f9db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e0bafc7cd5e13ce377bfad738b6eb5fd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E83154-1747-4E90-A14B-630B5958811B}"/>
</file>

<file path=customXml/itemProps2.xml><?xml version="1.0" encoding="utf-8"?>
<ds:datastoreItem xmlns:ds="http://schemas.openxmlformats.org/officeDocument/2006/customXml" ds:itemID="{1FE316AE-3121-4102-A00A-F044280A912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</TotalTime>
  <Words>1008</Words>
  <Application>Microsoft Macintosh PowerPoint</Application>
  <PresentationFormat>Custom</PresentationFormat>
  <Paragraphs>141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ＭＳ Ｐゴシック</vt:lpstr>
      <vt:lpstr>Arial</vt:lpstr>
      <vt:lpstr>Calibri</vt:lpstr>
      <vt:lpstr>Futura Medium</vt:lpstr>
      <vt:lpstr>Gotham HTF Bold</vt:lpstr>
      <vt:lpstr>Gotham HTF Book</vt:lpstr>
      <vt:lpstr>Gotham HTF Light</vt:lpstr>
      <vt:lpstr>Gotham HTF Medium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Taxonomia dos Modelos Generativos</vt:lpstr>
      <vt:lpstr>GANs com Arquiteturas Convolucionais</vt:lpstr>
      <vt:lpstr>Generative Adversarial Networks</vt:lpstr>
      <vt:lpstr>GANs e Matemática Vetorial Interpretável</vt:lpstr>
      <vt:lpstr>GANs e Matemática Vetorial Interpretável</vt:lpstr>
      <vt:lpstr>GANs e Matemática Vetorial Interpretável</vt:lpstr>
      <vt:lpstr>GANs e Matemática Vetorial Interpretável</vt:lpstr>
      <vt:lpstr>GANs e Matemática Vetorial Interpretável</vt:lpstr>
      <vt:lpstr>Generative Adversarial Networks</vt:lpstr>
      <vt:lpstr>Progresso em Modelos Generativos</vt:lpstr>
      <vt:lpstr>Progresso em Problemas Inversos</vt:lpstr>
      <vt:lpstr>Progresso em Problemas Inversos</vt:lpstr>
      <vt:lpstr>Machine Translation</vt:lpstr>
      <vt:lpstr>Language Generation</vt:lpstr>
      <vt:lpstr>Code Generation</vt:lpstr>
      <vt:lpstr>Imagens e Texto</vt:lpstr>
      <vt:lpstr>Transformação de Imagem</vt:lpstr>
      <vt:lpstr>Generative Adversarial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Jose Ahirton Batista Lopes Filho</cp:lastModifiedBy>
  <cp:revision>75</cp:revision>
  <dcterms:created xsi:type="dcterms:W3CDTF">2019-02-15T12:16:11Z</dcterms:created>
  <dcterms:modified xsi:type="dcterms:W3CDTF">2023-03-02T13:15:13Z</dcterms:modified>
</cp:coreProperties>
</file>